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9" r:id="rId11"/>
    <p:sldId id="267" r:id="rId1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ja Irić Šironja" initials="SIŠ" lastIdx="1" clrIdx="0">
    <p:extLst>
      <p:ext uri="{19B8F6BF-5375-455C-9EA6-DF929625EA0E}">
        <p15:presenceInfo xmlns:p15="http://schemas.microsoft.com/office/powerpoint/2012/main" xmlns="" userId="6b21c24ce242fb8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42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529956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949004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204384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537485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904713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794319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264672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05789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008019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248713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728889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24602-5339-4F84-B407-2DDB16AC5165}" type="datetimeFigureOut">
              <a:rPr lang="hr-HR" smtClean="0"/>
              <a:pPr/>
              <a:t>24.8.2020.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9AAB9-247C-4B3E-AB51-714B3ABF38A7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96897" y="185738"/>
            <a:ext cx="904875" cy="847725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200" y="6311900"/>
            <a:ext cx="1657975" cy="432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5493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8.png"/><Relationship Id="rId4" Type="http://schemas.openxmlformats.org/officeDocument/2006/relationships/image" Target="../media/image3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png"/><Relationship Id="rId2" Type="http://schemas.openxmlformats.org/officeDocument/2006/relationships/hyperlink" Target="https://www.e-sfera.hr/dodatni-digitalni-sadrzaji/53af5b8b-205a-40b2-84be-e08cc82d9058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jpeg"/><Relationship Id="rId3" Type="http://schemas.openxmlformats.org/officeDocument/2006/relationships/image" Target="../media/image26.jpeg"/><Relationship Id="rId7" Type="http://schemas.openxmlformats.org/officeDocument/2006/relationships/image" Target="../media/image30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9.jpeg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hyperlink" Target="https://www.e-sfera.hr/dodatni-digitalni-sadrzaji/53af5b8b-205a-40b2-84be-e08cc82d9058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83177" y="196850"/>
            <a:ext cx="10659292" cy="1623241"/>
          </a:xfrm>
        </p:spPr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accent4">
                    <a:lumMod val="75000"/>
                  </a:schemeClr>
                </a:solidFill>
              </a:rPr>
              <a:t>Reguliraju li živa bića sastav tjelesnih tekućina na jednak način</a:t>
            </a:r>
            <a:endParaRPr lang="hr-HR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351314" y="3143794"/>
            <a:ext cx="4937760" cy="548640"/>
          </a:xfrm>
        </p:spPr>
        <p:txBody>
          <a:bodyPr>
            <a:normAutofit fontScale="77500" lnSpcReduction="20000"/>
          </a:bodyPr>
          <a:lstStyle/>
          <a:p>
            <a:pPr algn="l"/>
            <a:endParaRPr lang="hr-HR" sz="5400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4" name="Picture 14" descr="rad0DD8F.jpg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55800" y="4365895"/>
            <a:ext cx="2495550" cy="1495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8" descr="radC871B.jpg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1304" y="4021137"/>
            <a:ext cx="2384522" cy="183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radC477D.jpg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55800" y="2401205"/>
            <a:ext cx="2495550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rad61290.jpg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3200" y="2388143"/>
            <a:ext cx="2424113" cy="1565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9" descr="radBD5D9.jpg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0253" y="2388144"/>
            <a:ext cx="2087563" cy="3472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0" descr="radC5BAA.jpg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6426" y="2388142"/>
            <a:ext cx="2001528" cy="3472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7" descr="rad83FDD.jpg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00475" y="2388143"/>
            <a:ext cx="2173152" cy="3472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7643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sadržaja 5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041571" cy="4351338"/>
          </a:xfrm>
        </p:spPr>
        <p:txBody>
          <a:bodyPr>
            <a:normAutofit fontScale="92500" lnSpcReduction="10000"/>
          </a:bodyPr>
          <a:lstStyle/>
          <a:p>
            <a:endParaRPr lang="hr-HR" sz="2000" dirty="0" smtClean="0"/>
          </a:p>
          <a:p>
            <a:pPr marL="0" indent="0">
              <a:buNone/>
            </a:pPr>
            <a:endParaRPr lang="hr-HR" sz="2000" dirty="0" smtClean="0"/>
          </a:p>
          <a:p>
            <a:pPr marL="0" indent="0">
              <a:buNone/>
            </a:pPr>
            <a:endParaRPr lang="hr-HR" sz="2000" dirty="0"/>
          </a:p>
          <a:p>
            <a:pPr marL="0" indent="0">
              <a:buNone/>
            </a:pPr>
            <a:endParaRPr lang="hr-HR" sz="2000" dirty="0" smtClean="0"/>
          </a:p>
          <a:p>
            <a:pPr marL="0" indent="0">
              <a:buNone/>
            </a:pPr>
            <a:endParaRPr lang="hr-HR" sz="2000" dirty="0"/>
          </a:p>
          <a:p>
            <a:pPr marL="0" indent="0">
              <a:buNone/>
            </a:pPr>
            <a:endParaRPr lang="hr-HR" sz="2000" dirty="0" smtClean="0"/>
          </a:p>
          <a:p>
            <a:pPr marL="0" indent="0">
              <a:buNone/>
            </a:pPr>
            <a:endParaRPr lang="hr-HR" sz="2000" dirty="0"/>
          </a:p>
          <a:p>
            <a:pPr marL="0" indent="0">
              <a:buNone/>
            </a:pPr>
            <a:endParaRPr lang="hr-HR" sz="2000" dirty="0" smtClean="0"/>
          </a:p>
          <a:p>
            <a:pPr marL="0" indent="0">
              <a:buNone/>
            </a:pPr>
            <a:endParaRPr lang="hr-HR" sz="2000" dirty="0"/>
          </a:p>
          <a:p>
            <a:pPr marL="0" indent="0">
              <a:buNone/>
            </a:pPr>
            <a:endParaRPr lang="hr-HR" sz="2000" dirty="0" smtClean="0"/>
          </a:p>
          <a:p>
            <a:pPr marL="0" indent="0">
              <a:buNone/>
            </a:pPr>
            <a:endParaRPr lang="hr-HR" sz="2000" dirty="0"/>
          </a:p>
          <a:p>
            <a:pPr marL="0" indent="0" algn="r">
              <a:buNone/>
            </a:pPr>
            <a:r>
              <a:rPr lang="hr-HR" sz="2200" dirty="0" smtClean="0"/>
              <a:t>Difuzija u bakterija</a:t>
            </a:r>
            <a:endParaRPr lang="hr-HR" sz="2200" dirty="0"/>
          </a:p>
        </p:txBody>
      </p:sp>
      <p:pic>
        <p:nvPicPr>
          <p:cNvPr id="8" name="Rezervirano mjesto sadržaja 7"/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478"/>
          <a:stretch/>
        </p:blipFill>
        <p:spPr>
          <a:xfrm>
            <a:off x="2854234" y="2002972"/>
            <a:ext cx="6054635" cy="2545220"/>
          </a:xfrm>
        </p:spPr>
      </p:pic>
    </p:spTree>
    <p:extLst>
      <p:ext uri="{BB962C8B-B14F-4D97-AF65-F5344CB8AC3E}">
        <p14:creationId xmlns:p14="http://schemas.microsoft.com/office/powerpoint/2010/main" xmlns="" val="210446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5" name="Picture 28" descr="rad80D6B.jpg"/>
          <p:cNvPicPr>
            <a:picLocks noGrp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16503" y="354290"/>
            <a:ext cx="4408987" cy="2196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9" descr="radF0AF1.jpg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0" y="365125"/>
            <a:ext cx="3986349" cy="2058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5" descr="radC1FBF.jpg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92547" y="3633729"/>
            <a:ext cx="4342447" cy="2368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kstniOkvir 9"/>
          <p:cNvSpPr txBox="1"/>
          <p:nvPr/>
        </p:nvSpPr>
        <p:spPr>
          <a:xfrm>
            <a:off x="3853985" y="3047403"/>
            <a:ext cx="3901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err="1"/>
              <a:t>k</a:t>
            </a:r>
            <a:r>
              <a:rPr lang="hr-HR" dirty="0" err="1" smtClean="0"/>
              <a:t>ontraktilna</a:t>
            </a:r>
            <a:r>
              <a:rPr lang="hr-HR" dirty="0" smtClean="0"/>
              <a:t> vakuola (</a:t>
            </a:r>
            <a:r>
              <a:rPr lang="hr-HR" dirty="0" err="1" smtClean="0"/>
              <a:t>stezljivi</a:t>
            </a:r>
            <a:r>
              <a:rPr lang="hr-HR" dirty="0" smtClean="0"/>
              <a:t> mjehurić)</a:t>
            </a:r>
            <a:endParaRPr lang="hr-HR" dirty="0"/>
          </a:p>
        </p:txBody>
      </p:sp>
      <p:cxnSp>
        <p:nvCxnSpPr>
          <p:cNvPr id="20" name="Ravni poveznik sa strelicom 19"/>
          <p:cNvCxnSpPr/>
          <p:nvPr/>
        </p:nvCxnSpPr>
        <p:spPr>
          <a:xfrm>
            <a:off x="1933303" y="1227924"/>
            <a:ext cx="2743200" cy="17329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Ravni poveznik sa strelicom 21"/>
          <p:cNvCxnSpPr/>
          <p:nvPr/>
        </p:nvCxnSpPr>
        <p:spPr>
          <a:xfrm flipH="1">
            <a:off x="6235337" y="2177143"/>
            <a:ext cx="3187337" cy="8292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kstniOkvir 24"/>
          <p:cNvSpPr txBox="1"/>
          <p:nvPr/>
        </p:nvSpPr>
        <p:spPr>
          <a:xfrm>
            <a:off x="1237705" y="2678071"/>
            <a:ext cx="109510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hr-HR" dirty="0" smtClean="0"/>
              <a:t>papučica</a:t>
            </a:r>
            <a:endParaRPr lang="hr-HR" dirty="0"/>
          </a:p>
        </p:txBody>
      </p:sp>
      <p:sp>
        <p:nvSpPr>
          <p:cNvPr id="26" name="TekstniOkvir 25"/>
          <p:cNvSpPr txBox="1"/>
          <p:nvPr/>
        </p:nvSpPr>
        <p:spPr>
          <a:xfrm>
            <a:off x="10250872" y="2862737"/>
            <a:ext cx="949235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hr-HR" dirty="0" err="1" smtClean="0"/>
              <a:t>euglena</a:t>
            </a:r>
            <a:endParaRPr lang="hr-HR" dirty="0"/>
          </a:p>
        </p:txBody>
      </p:sp>
      <p:sp>
        <p:nvSpPr>
          <p:cNvPr id="27" name="TekstniOkvir 26"/>
          <p:cNvSpPr txBox="1"/>
          <p:nvPr/>
        </p:nvSpPr>
        <p:spPr>
          <a:xfrm>
            <a:off x="8251371" y="5545005"/>
            <a:ext cx="88827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hr-HR" dirty="0" smtClean="0"/>
              <a:t>ameba</a:t>
            </a:r>
            <a:endParaRPr lang="hr-HR" dirty="0"/>
          </a:p>
        </p:txBody>
      </p:sp>
      <p:sp>
        <p:nvSpPr>
          <p:cNvPr id="29" name="TekstniOkvir 28"/>
          <p:cNvSpPr txBox="1"/>
          <p:nvPr/>
        </p:nvSpPr>
        <p:spPr>
          <a:xfrm>
            <a:off x="2177143" y="6082167"/>
            <a:ext cx="8155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000" dirty="0" smtClean="0"/>
              <a:t>Regulacija sastava tjelesnih tekućina nekih </a:t>
            </a:r>
            <a:r>
              <a:rPr lang="hr-HR" sz="2000" dirty="0" err="1" smtClean="0"/>
              <a:t>protista</a:t>
            </a:r>
            <a:endParaRPr lang="hr-HR" sz="2000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3069" y="3570696"/>
            <a:ext cx="881063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Pravokutnik 1"/>
          <p:cNvSpPr/>
          <p:nvPr/>
        </p:nvSpPr>
        <p:spPr>
          <a:xfrm>
            <a:off x="138306" y="4563596"/>
            <a:ext cx="35883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400" i="1" dirty="0" smtClean="0">
                <a:solidFill>
                  <a:schemeClr val="accent6">
                    <a:lumMod val="75000"/>
                  </a:schemeClr>
                </a:solidFill>
              </a:rPr>
              <a:t>Koja je uloga </a:t>
            </a:r>
            <a:r>
              <a:rPr lang="hr-HR" sz="2400" i="1" dirty="0" err="1" smtClean="0">
                <a:solidFill>
                  <a:schemeClr val="accent6">
                    <a:lumMod val="75000"/>
                  </a:schemeClr>
                </a:solidFill>
              </a:rPr>
              <a:t>kontraktilnih</a:t>
            </a:r>
            <a:r>
              <a:rPr lang="hr-HR" sz="2400" i="1" dirty="0" smtClean="0">
                <a:solidFill>
                  <a:schemeClr val="accent6">
                    <a:lumMod val="75000"/>
                  </a:schemeClr>
                </a:solidFill>
              </a:rPr>
              <a:t> vakuola (</a:t>
            </a:r>
            <a:r>
              <a:rPr lang="hr-HR" sz="2400" i="1" dirty="0" err="1" smtClean="0">
                <a:solidFill>
                  <a:schemeClr val="accent6">
                    <a:lumMod val="75000"/>
                  </a:schemeClr>
                </a:solidFill>
              </a:rPr>
              <a:t>stezljivih</a:t>
            </a:r>
            <a:r>
              <a:rPr lang="hr-HR" sz="2400" i="1" dirty="0" smtClean="0">
                <a:solidFill>
                  <a:schemeClr val="accent6">
                    <a:lumMod val="75000"/>
                  </a:schemeClr>
                </a:solidFill>
              </a:rPr>
              <a:t> mjehurića)? </a:t>
            </a:r>
            <a:r>
              <a:rPr lang="hr-HR" sz="2400" i="1" dirty="0">
                <a:solidFill>
                  <a:schemeClr val="accent6">
                    <a:lumMod val="75000"/>
                  </a:schemeClr>
                </a:solidFill>
              </a:rPr>
              <a:t>RB str. </a:t>
            </a:r>
            <a:r>
              <a:rPr lang="hr-HR" sz="2400" i="1" dirty="0" smtClean="0">
                <a:solidFill>
                  <a:schemeClr val="accent6">
                    <a:lumMod val="75000"/>
                  </a:schemeClr>
                </a:solidFill>
              </a:rPr>
              <a:t>13.</a:t>
            </a:r>
            <a:endParaRPr lang="hr-HR" sz="24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4" name="Ravni poveznik sa strelicom 3"/>
          <p:cNvCxnSpPr/>
          <p:nvPr/>
        </p:nvCxnSpPr>
        <p:spPr>
          <a:xfrm flipH="1" flipV="1">
            <a:off x="5804705" y="3473419"/>
            <a:ext cx="2095977" cy="992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83287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Naslov 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9588021" cy="1325563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>
                <a:latin typeface="+mn-lt"/>
              </a:rPr>
              <a:t>- </a:t>
            </a:r>
            <a:r>
              <a:rPr lang="hr-HR" sz="2700" dirty="0" smtClean="0">
                <a:latin typeface="+mn-lt"/>
              </a:rPr>
              <a:t>štetni </a:t>
            </a:r>
            <a:r>
              <a:rPr lang="hr-HR" sz="2700" dirty="0">
                <a:latin typeface="+mn-lt"/>
              </a:rPr>
              <a:t>dušični spojevi </a:t>
            </a:r>
            <a:r>
              <a:rPr lang="hr-HR" sz="2700" dirty="0" smtClean="0">
                <a:latin typeface="+mn-lt"/>
              </a:rPr>
              <a:t>(amonijak, urea i mokraćna kiselina) nastali </a:t>
            </a:r>
            <a:r>
              <a:rPr lang="hr-HR" sz="2700" dirty="0">
                <a:latin typeface="+mn-lt"/>
              </a:rPr>
              <a:t>metabolizmom bjelančevina odstranjuju se </a:t>
            </a:r>
            <a:r>
              <a:rPr lang="hr-HR" sz="2700" dirty="0" smtClean="0">
                <a:latin typeface="+mn-lt"/>
              </a:rPr>
              <a:t>mokraćom</a:t>
            </a:r>
            <a:br>
              <a:rPr lang="hr-HR" sz="2700" dirty="0" smtClean="0">
                <a:latin typeface="+mn-lt"/>
              </a:rPr>
            </a:br>
            <a:r>
              <a:rPr lang="hr-HR" sz="2700" dirty="0">
                <a:latin typeface="+mn-lt"/>
              </a:rPr>
              <a:t> </a:t>
            </a:r>
            <a:r>
              <a:rPr lang="hr-HR" sz="2700" dirty="0" smtClean="0">
                <a:latin typeface="+mn-lt"/>
              </a:rPr>
              <a:t>                                                                                                                           </a:t>
            </a:r>
            <a:r>
              <a:rPr lang="hr-HR" sz="2700" dirty="0" smtClean="0">
                <a:latin typeface="+mn-lt"/>
                <a:hlinkClick r:id="rId2"/>
              </a:rPr>
              <a:t>Istraži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10" name="Rezervirano mjesto sadržaja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sz="2400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sz="2400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hr-HR" sz="2400" dirty="0" smtClean="0"/>
              <a:t>                  </a:t>
            </a:r>
          </a:p>
          <a:p>
            <a:pPr marL="0" indent="0">
              <a:buNone/>
            </a:pPr>
            <a:endParaRPr lang="hr-HR" sz="2400" dirty="0" smtClean="0"/>
          </a:p>
        </p:txBody>
      </p:sp>
      <p:sp>
        <p:nvSpPr>
          <p:cNvPr id="9" name="Rezervirano mjesto teksta 8"/>
          <p:cNvSpPr>
            <a:spLocks noGrp="1"/>
          </p:cNvSpPr>
          <p:nvPr>
            <p:ph type="body" idx="4294967295"/>
          </p:nvPr>
        </p:nvSpPr>
        <p:spPr>
          <a:xfrm flipH="1">
            <a:off x="0" y="1681163"/>
            <a:ext cx="157163" cy="823912"/>
          </a:xfrm>
        </p:spPr>
        <p:txBody>
          <a:bodyPr>
            <a:normAutofit/>
          </a:bodyPr>
          <a:lstStyle/>
          <a:p>
            <a:endParaRPr lang="hr-HR" i="1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hr-HR" dirty="0" smtClean="0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38282" y="5042495"/>
            <a:ext cx="2440678" cy="1626102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60500" y="3156937"/>
            <a:ext cx="1698894" cy="1146613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149" t="8739" r="7710"/>
          <a:stretch/>
        </p:blipFill>
        <p:spPr>
          <a:xfrm>
            <a:off x="8386027" y="5047383"/>
            <a:ext cx="1907178" cy="1484004"/>
          </a:xfrm>
          <a:prstGeom prst="rect">
            <a:avLst/>
          </a:prstGeom>
        </p:spPr>
      </p:pic>
      <p:pic>
        <p:nvPicPr>
          <p:cNvPr id="14" name="Slika 13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705" t="4115" r="26914" b="9126"/>
          <a:stretch/>
        </p:blipFill>
        <p:spPr>
          <a:xfrm>
            <a:off x="6994718" y="5121871"/>
            <a:ext cx="1254034" cy="1410789"/>
          </a:xfrm>
          <a:prstGeom prst="rect">
            <a:avLst/>
          </a:prstGeom>
        </p:spPr>
      </p:pic>
      <p:sp>
        <p:nvSpPr>
          <p:cNvPr id="20" name="TekstniOkvir 19"/>
          <p:cNvSpPr txBox="1"/>
          <p:nvPr/>
        </p:nvSpPr>
        <p:spPr>
          <a:xfrm>
            <a:off x="4576219" y="2003838"/>
            <a:ext cx="3222172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r-HR" dirty="0" smtClean="0"/>
              <a:t>RAZGRADNJA BJELANČEVINA</a:t>
            </a:r>
            <a:endParaRPr lang="hr-HR" dirty="0"/>
          </a:p>
        </p:txBody>
      </p:sp>
      <p:sp>
        <p:nvSpPr>
          <p:cNvPr id="21" name="TekstniOkvir 20"/>
          <p:cNvSpPr txBox="1"/>
          <p:nvPr/>
        </p:nvSpPr>
        <p:spPr>
          <a:xfrm>
            <a:off x="5261691" y="3075926"/>
            <a:ext cx="1452618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r-HR" dirty="0" smtClean="0"/>
              <a:t>AMONIJAK</a:t>
            </a:r>
            <a:endParaRPr lang="hr-HR" dirty="0"/>
          </a:p>
        </p:txBody>
      </p:sp>
      <p:cxnSp>
        <p:nvCxnSpPr>
          <p:cNvPr id="23" name="Ravni poveznik sa strelicom 22"/>
          <p:cNvCxnSpPr/>
          <p:nvPr/>
        </p:nvCxnSpPr>
        <p:spPr>
          <a:xfrm>
            <a:off x="5930536" y="2454429"/>
            <a:ext cx="17417" cy="5180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kstniOkvir 23"/>
          <p:cNvSpPr txBox="1"/>
          <p:nvPr/>
        </p:nvSpPr>
        <p:spPr>
          <a:xfrm>
            <a:off x="3276250" y="3832316"/>
            <a:ext cx="745884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hr-HR" dirty="0" smtClean="0"/>
              <a:t>RIBE</a:t>
            </a:r>
            <a:endParaRPr lang="hr-HR" dirty="0"/>
          </a:p>
        </p:txBody>
      </p:sp>
      <p:sp>
        <p:nvSpPr>
          <p:cNvPr id="29" name="TekstniOkvir 28"/>
          <p:cNvSpPr txBox="1"/>
          <p:nvPr/>
        </p:nvSpPr>
        <p:spPr>
          <a:xfrm>
            <a:off x="4462114" y="4591904"/>
            <a:ext cx="109728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r-HR" dirty="0" smtClean="0"/>
              <a:t>UREA</a:t>
            </a:r>
            <a:endParaRPr lang="hr-HR" dirty="0"/>
          </a:p>
        </p:txBody>
      </p:sp>
      <p:sp>
        <p:nvSpPr>
          <p:cNvPr id="31" name="TekstniOkvir 30"/>
          <p:cNvSpPr txBox="1"/>
          <p:nvPr/>
        </p:nvSpPr>
        <p:spPr>
          <a:xfrm>
            <a:off x="6915574" y="4581508"/>
            <a:ext cx="2420015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r-HR" dirty="0" smtClean="0"/>
              <a:t>MOKRAĆNA KISELINA</a:t>
            </a:r>
            <a:endParaRPr lang="hr-HR" dirty="0"/>
          </a:p>
        </p:txBody>
      </p:sp>
      <p:sp>
        <p:nvSpPr>
          <p:cNvPr id="32" name="TekstniOkvir 31"/>
          <p:cNvSpPr txBox="1"/>
          <p:nvPr/>
        </p:nvSpPr>
        <p:spPr>
          <a:xfrm>
            <a:off x="2329617" y="5893463"/>
            <a:ext cx="946633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hr-HR" dirty="0" smtClean="0"/>
              <a:t>SISAVCI</a:t>
            </a:r>
            <a:endParaRPr lang="hr-HR" dirty="0"/>
          </a:p>
        </p:txBody>
      </p:sp>
      <p:cxnSp>
        <p:nvCxnSpPr>
          <p:cNvPr id="36" name="Ravni poveznik sa strelicom 35"/>
          <p:cNvCxnSpPr/>
          <p:nvPr/>
        </p:nvCxnSpPr>
        <p:spPr>
          <a:xfrm>
            <a:off x="6240431" y="3832316"/>
            <a:ext cx="621775" cy="581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avni poveznik sa strelicom 37"/>
          <p:cNvCxnSpPr/>
          <p:nvPr/>
        </p:nvCxnSpPr>
        <p:spPr>
          <a:xfrm flipH="1">
            <a:off x="5425440" y="3832316"/>
            <a:ext cx="513805" cy="581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kstniOkvir 38"/>
          <p:cNvSpPr txBox="1"/>
          <p:nvPr/>
        </p:nvSpPr>
        <p:spPr>
          <a:xfrm>
            <a:off x="5956662" y="5891409"/>
            <a:ext cx="757646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hr-HR" dirty="0" smtClean="0"/>
              <a:t>PTICE</a:t>
            </a:r>
            <a:endParaRPr lang="hr-HR" dirty="0"/>
          </a:p>
        </p:txBody>
      </p:sp>
      <p:sp>
        <p:nvSpPr>
          <p:cNvPr id="41" name="TekstniOkvir 40"/>
          <p:cNvSpPr txBox="1"/>
          <p:nvPr/>
        </p:nvSpPr>
        <p:spPr>
          <a:xfrm>
            <a:off x="10426221" y="5984843"/>
            <a:ext cx="794563" cy="369332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hr-HR" dirty="0" smtClean="0"/>
              <a:t>KUKCI</a:t>
            </a:r>
            <a:endParaRPr lang="hr-HR" dirty="0"/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159092" y="917163"/>
            <a:ext cx="948166" cy="906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6646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Regulacija sastava tjelesnih tekućina životinja kopnenih staništa</a:t>
            </a:r>
            <a:endParaRPr lang="hr-HR" sz="28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773373"/>
            <a:ext cx="3594463" cy="4351338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hr-HR" sz="2400" dirty="0"/>
              <a:t>k</a:t>
            </a:r>
            <a:r>
              <a:rPr lang="hr-HR" sz="2400" dirty="0" smtClean="0"/>
              <a:t>ralježnjaci imaju različite prilagodbe za sprečavanje prevelikog gubitka vode iz tijela</a:t>
            </a:r>
          </a:p>
          <a:p>
            <a:pPr>
              <a:buFontTx/>
              <a:buChar char="-"/>
            </a:pPr>
            <a:r>
              <a:rPr lang="hr-HR" sz="2400" dirty="0"/>
              <a:t>s</a:t>
            </a:r>
            <a:r>
              <a:rPr lang="hr-HR" sz="2400" dirty="0" smtClean="0"/>
              <a:t>astav tjelesnih tekućina reguliraju slično kao i čovjek</a:t>
            </a:r>
            <a:endParaRPr lang="hr-HR" sz="2400" dirty="0"/>
          </a:p>
        </p:txBody>
      </p:sp>
      <p:pic>
        <p:nvPicPr>
          <p:cNvPr id="5" name="Rezervirano mjesto sadržaja 4"/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781" t="5491" r="15737" b="16185"/>
          <a:stretch/>
        </p:blipFill>
        <p:spPr>
          <a:xfrm>
            <a:off x="4514379" y="2447111"/>
            <a:ext cx="6346593" cy="4014650"/>
          </a:xfrm>
          <a:prstGeom prst="rect">
            <a:avLst/>
          </a:prstGeom>
        </p:spPr>
      </p:pic>
      <p:sp>
        <p:nvSpPr>
          <p:cNvPr id="9" name="Strelica zakrivljena dolje 8"/>
          <p:cNvSpPr/>
          <p:nvPr/>
        </p:nvSpPr>
        <p:spPr>
          <a:xfrm rot="2414954">
            <a:off x="7354745" y="4484913"/>
            <a:ext cx="1715588" cy="78377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10" name="Strelica zakrivljena gore 9"/>
          <p:cNvSpPr/>
          <p:nvPr/>
        </p:nvSpPr>
        <p:spPr>
          <a:xfrm rot="19648604">
            <a:off x="7117040" y="3376443"/>
            <a:ext cx="1759132" cy="73152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11" name="Strelica zakrivljena ulijevo 10"/>
          <p:cNvSpPr/>
          <p:nvPr/>
        </p:nvSpPr>
        <p:spPr>
          <a:xfrm>
            <a:off x="10816563" y="2694905"/>
            <a:ext cx="838200" cy="125413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12" name="TekstniOkvir 11"/>
          <p:cNvSpPr txBox="1"/>
          <p:nvPr/>
        </p:nvSpPr>
        <p:spPr>
          <a:xfrm>
            <a:off x="9939855" y="1938482"/>
            <a:ext cx="20056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/>
              <a:t>u</a:t>
            </a:r>
            <a:r>
              <a:rPr lang="hr-HR" sz="1600" dirty="0" smtClean="0"/>
              <a:t>nos vode putem hrane ili pijenjem</a:t>
            </a:r>
            <a:endParaRPr lang="hr-HR" sz="1600" dirty="0"/>
          </a:p>
        </p:txBody>
      </p:sp>
      <p:sp>
        <p:nvSpPr>
          <p:cNvPr id="13" name="TekstniOkvir 12"/>
          <p:cNvSpPr txBox="1"/>
          <p:nvPr/>
        </p:nvSpPr>
        <p:spPr>
          <a:xfrm>
            <a:off x="5712709" y="2554512"/>
            <a:ext cx="3178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/>
              <a:t>g</a:t>
            </a:r>
            <a:r>
              <a:rPr lang="hr-HR" sz="1600" dirty="0" smtClean="0"/>
              <a:t>ubitak vode znojenjem, disanjem i probavnim sustavom</a:t>
            </a:r>
            <a:endParaRPr lang="hr-HR" sz="1600" dirty="0"/>
          </a:p>
        </p:txBody>
      </p:sp>
      <p:sp>
        <p:nvSpPr>
          <p:cNvPr id="14" name="TekstniOkvir 13"/>
          <p:cNvSpPr txBox="1"/>
          <p:nvPr/>
        </p:nvSpPr>
        <p:spPr>
          <a:xfrm>
            <a:off x="7543760" y="5391581"/>
            <a:ext cx="9056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/>
              <a:t>mokraća</a:t>
            </a:r>
            <a:endParaRPr lang="hr-HR" sz="1600" dirty="0"/>
          </a:p>
        </p:txBody>
      </p:sp>
    </p:spTree>
    <p:extLst>
      <p:ext uri="{BB962C8B-B14F-4D97-AF65-F5344CB8AC3E}">
        <p14:creationId xmlns:p14="http://schemas.microsoft.com/office/powerpoint/2010/main" xmlns="" val="65606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dirty="0" smtClean="0">
                <a:latin typeface="+mn-lt"/>
              </a:rPr>
              <a:t>Sisavci:</a:t>
            </a:r>
            <a:endParaRPr lang="hr-HR" sz="2800" dirty="0">
              <a:latin typeface="+mn-lt"/>
            </a:endParaRPr>
          </a:p>
        </p:txBody>
      </p:sp>
      <p:pic>
        <p:nvPicPr>
          <p:cNvPr id="5" name="Rezervirano mjesto sadržaja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714" t="3356" r="5123" b="4179"/>
          <a:stretch/>
        </p:blipFill>
        <p:spPr>
          <a:xfrm>
            <a:off x="5930536" y="1602377"/>
            <a:ext cx="4955177" cy="4511040"/>
          </a:xfrm>
        </p:spPr>
      </p:pic>
      <p:sp>
        <p:nvSpPr>
          <p:cNvPr id="7" name="Rezervirano mjesto teksta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hr-HR" dirty="0" smtClean="0"/>
          </a:p>
          <a:p>
            <a:pPr algn="ctr"/>
            <a:r>
              <a:rPr lang="hr-HR" sz="2400" dirty="0" smtClean="0"/>
              <a:t>filtracija krvi u bubrezima</a:t>
            </a:r>
          </a:p>
          <a:p>
            <a:pPr algn="ctr"/>
            <a:r>
              <a:rPr lang="hr-HR" sz="2400" dirty="0" smtClean="0"/>
              <a:t> mokraća  </a:t>
            </a:r>
          </a:p>
          <a:p>
            <a:pPr algn="ctr"/>
            <a:r>
              <a:rPr lang="hr-HR" sz="2400" dirty="0" smtClean="0"/>
              <a:t>mokraćovodi</a:t>
            </a:r>
          </a:p>
          <a:p>
            <a:pPr algn="ctr"/>
            <a:r>
              <a:rPr lang="hr-HR" sz="2400" dirty="0" smtClean="0"/>
              <a:t>mokraćni mjehur </a:t>
            </a:r>
          </a:p>
          <a:p>
            <a:pPr algn="ctr"/>
            <a:r>
              <a:rPr lang="hr-HR" sz="2400" dirty="0" smtClean="0"/>
              <a:t>mokraćna ili mokraćno – spolna cijev</a:t>
            </a:r>
            <a:endParaRPr lang="hr-HR" sz="2400" dirty="0"/>
          </a:p>
        </p:txBody>
      </p:sp>
      <p:cxnSp>
        <p:nvCxnSpPr>
          <p:cNvPr id="13" name="Ravni poveznik sa strelicom 12"/>
          <p:cNvCxnSpPr/>
          <p:nvPr/>
        </p:nvCxnSpPr>
        <p:spPr>
          <a:xfrm>
            <a:off x="2795451" y="2717074"/>
            <a:ext cx="0" cy="209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ni poveznik sa strelicom 14"/>
          <p:cNvCxnSpPr/>
          <p:nvPr/>
        </p:nvCxnSpPr>
        <p:spPr>
          <a:xfrm>
            <a:off x="2786743" y="3169920"/>
            <a:ext cx="0" cy="2351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sa strelicom 16"/>
          <p:cNvCxnSpPr/>
          <p:nvPr/>
        </p:nvCxnSpPr>
        <p:spPr>
          <a:xfrm>
            <a:off x="2795451" y="3666309"/>
            <a:ext cx="0" cy="2002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sa strelicom 18"/>
          <p:cNvCxnSpPr/>
          <p:nvPr/>
        </p:nvCxnSpPr>
        <p:spPr>
          <a:xfrm>
            <a:off x="2795451" y="4093029"/>
            <a:ext cx="0" cy="191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ni poveznik sa strelicom 20"/>
          <p:cNvCxnSpPr/>
          <p:nvPr/>
        </p:nvCxnSpPr>
        <p:spPr>
          <a:xfrm>
            <a:off x="4493623" y="2663235"/>
            <a:ext cx="4258491" cy="65473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3" name="Ravni poveznik sa strelicom 22"/>
          <p:cNvCxnSpPr/>
          <p:nvPr/>
        </p:nvCxnSpPr>
        <p:spPr>
          <a:xfrm flipV="1">
            <a:off x="3796937" y="3405052"/>
            <a:ext cx="5442857" cy="1045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" name="Ravni poveznik sa strelicom 24"/>
          <p:cNvCxnSpPr/>
          <p:nvPr/>
        </p:nvCxnSpPr>
        <p:spPr>
          <a:xfrm flipV="1">
            <a:off x="4005943" y="3570515"/>
            <a:ext cx="5495108" cy="42671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7" name="Ravni poveznik sa strelicom 26"/>
          <p:cNvCxnSpPr/>
          <p:nvPr/>
        </p:nvCxnSpPr>
        <p:spPr>
          <a:xfrm flipV="1">
            <a:off x="4214949" y="3866606"/>
            <a:ext cx="5268685" cy="7990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591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dirty="0" smtClean="0">
                <a:latin typeface="+mn-lt"/>
              </a:rPr>
              <a:t>Ptice:</a:t>
            </a:r>
            <a:endParaRPr lang="hr-HR" sz="2800" dirty="0">
              <a:latin typeface="+mn-lt"/>
            </a:endParaRPr>
          </a:p>
        </p:txBody>
      </p:sp>
      <p:sp>
        <p:nvSpPr>
          <p:cNvPr id="28" name="Rezervirano mjesto sadržaja 2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Rezervirano mjesto teksta 7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endParaRPr lang="hr-HR" sz="2400" dirty="0" smtClean="0"/>
          </a:p>
          <a:p>
            <a:pPr algn="ctr"/>
            <a:r>
              <a:rPr lang="hr-HR" sz="2400" dirty="0" smtClean="0"/>
              <a:t>filtracija </a:t>
            </a:r>
            <a:r>
              <a:rPr lang="hr-HR" sz="2400" dirty="0"/>
              <a:t>krvi u bubrezima</a:t>
            </a:r>
          </a:p>
          <a:p>
            <a:pPr algn="ctr"/>
            <a:r>
              <a:rPr lang="hr-HR" sz="2400" dirty="0"/>
              <a:t> </a:t>
            </a:r>
            <a:r>
              <a:rPr lang="hr-HR" sz="2400" dirty="0" smtClean="0"/>
              <a:t>mokraćna kiselina </a:t>
            </a:r>
          </a:p>
          <a:p>
            <a:pPr algn="ctr"/>
            <a:r>
              <a:rPr lang="hr-HR" sz="2400" dirty="0" smtClean="0"/>
              <a:t>mokraćovodi</a:t>
            </a:r>
          </a:p>
          <a:p>
            <a:pPr algn="ctr"/>
            <a:r>
              <a:rPr lang="hr-HR" sz="2400" dirty="0" smtClean="0"/>
              <a:t>nečisnica</a:t>
            </a:r>
          </a:p>
          <a:p>
            <a:pPr algn="ctr"/>
            <a:r>
              <a:rPr lang="hr-HR" sz="2400" dirty="0" smtClean="0"/>
              <a:t>(jedinstveni </a:t>
            </a:r>
            <a:r>
              <a:rPr lang="hr-HR" sz="2400" dirty="0"/>
              <a:t>otvor na tijelu kroz koji izlaze mokraća, izmet i spolne </a:t>
            </a:r>
            <a:r>
              <a:rPr lang="hr-HR" sz="2400" dirty="0" smtClean="0"/>
              <a:t>stanice) </a:t>
            </a:r>
          </a:p>
          <a:p>
            <a:pPr algn="ctr"/>
            <a:endParaRPr lang="hr-HR" sz="2400" dirty="0"/>
          </a:p>
          <a:p>
            <a:endParaRPr lang="hr-HR" sz="2400" dirty="0"/>
          </a:p>
        </p:txBody>
      </p:sp>
      <p:pic>
        <p:nvPicPr>
          <p:cNvPr id="5" name="Picture 2" descr="D:\lydia\ŠK recenzija\prezentacije\7. r\ilustr 7\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6572431" y="1359784"/>
            <a:ext cx="3565525" cy="4525963"/>
          </a:xfrm>
          <a:prstGeom prst="rect">
            <a:avLst/>
          </a:prstGeom>
          <a:noFill/>
        </p:spPr>
      </p:pic>
      <p:cxnSp>
        <p:nvCxnSpPr>
          <p:cNvPr id="11" name="Ravni poveznik sa strelicom 10"/>
          <p:cNvCxnSpPr/>
          <p:nvPr/>
        </p:nvCxnSpPr>
        <p:spPr>
          <a:xfrm>
            <a:off x="2860901" y="2869473"/>
            <a:ext cx="0" cy="2002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sa strelicom 16"/>
          <p:cNvCxnSpPr/>
          <p:nvPr/>
        </p:nvCxnSpPr>
        <p:spPr>
          <a:xfrm flipH="1">
            <a:off x="2846478" y="3303811"/>
            <a:ext cx="7211" cy="2177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sa strelicom 19"/>
          <p:cNvCxnSpPr/>
          <p:nvPr/>
        </p:nvCxnSpPr>
        <p:spPr>
          <a:xfrm>
            <a:off x="2838041" y="3779519"/>
            <a:ext cx="7212" cy="2351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sa strelicom 21"/>
          <p:cNvCxnSpPr/>
          <p:nvPr/>
        </p:nvCxnSpPr>
        <p:spPr>
          <a:xfrm>
            <a:off x="4493623" y="2664823"/>
            <a:ext cx="3117668" cy="30479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Ravni poveznik sa strelicom 23"/>
          <p:cNvCxnSpPr/>
          <p:nvPr/>
        </p:nvCxnSpPr>
        <p:spPr>
          <a:xfrm flipV="1">
            <a:off x="3709851" y="3166355"/>
            <a:ext cx="3474720" cy="36061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6" name="Ravni poveznik sa strelicom 25"/>
          <p:cNvCxnSpPr/>
          <p:nvPr/>
        </p:nvCxnSpPr>
        <p:spPr>
          <a:xfrm flipV="1">
            <a:off x="3500846" y="3675017"/>
            <a:ext cx="3631474" cy="6792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95110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2800" dirty="0" smtClean="0">
                <a:latin typeface="+mn-lt"/>
              </a:rPr>
              <a:t>Beskralježnjaci</a:t>
            </a:r>
            <a:endParaRPr lang="hr-HR" sz="2800" dirty="0">
              <a:latin typeface="+mn-lt"/>
            </a:endParaRPr>
          </a:p>
        </p:txBody>
      </p:sp>
      <p:pic>
        <p:nvPicPr>
          <p:cNvPr id="5" name="Picture 16" descr="radB3AA5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5284152" y="159339"/>
            <a:ext cx="5018087" cy="2776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zervirano mjesto teksta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hr-HR" dirty="0" smtClean="0"/>
          </a:p>
          <a:p>
            <a:pPr marL="342900" indent="-342900">
              <a:buFontTx/>
              <a:buChar char="-"/>
            </a:pPr>
            <a:r>
              <a:rPr lang="hr-HR" sz="2400" dirty="0" smtClean="0"/>
              <a:t>tjelesna tekućina filtrira se sustavom različitih cjevčica</a:t>
            </a:r>
          </a:p>
          <a:p>
            <a:pPr marL="342900" indent="-342900">
              <a:buFontTx/>
              <a:buChar char="-"/>
            </a:pPr>
            <a:r>
              <a:rPr lang="hr-HR" sz="2400" dirty="0"/>
              <a:t>o</a:t>
            </a:r>
            <a:r>
              <a:rPr lang="hr-HR" sz="2400" dirty="0" smtClean="0"/>
              <a:t>tpadne tvari izlučuju se kroz crijevni otvor ili otvor za izlučivanje</a:t>
            </a:r>
            <a:endParaRPr lang="hr-HR" sz="2400" dirty="0"/>
          </a:p>
        </p:txBody>
      </p:sp>
      <p:pic>
        <p:nvPicPr>
          <p:cNvPr id="6" name="Picture 35" descr="rad2F1B2.jpg"/>
          <p:cNvPicPr>
            <a:picLocks noGrp="1"/>
          </p:cNvPicPr>
          <p:nvPr>
            <p:ph sz="half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06318" y="3963194"/>
            <a:ext cx="3417615" cy="270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D:\lydia\ŠK recenzija\prezentacije\7. r\ilustr 7\LYDIA\lici tropho 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8036061" y="2935968"/>
            <a:ext cx="3259206" cy="26386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98775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7024"/>
          </a:xfrm>
        </p:spPr>
        <p:txBody>
          <a:bodyPr>
            <a:normAutofit/>
          </a:bodyPr>
          <a:lstStyle/>
          <a:p>
            <a:pPr algn="ctr"/>
            <a:r>
              <a:rPr lang="hr-HR" sz="2800" dirty="0">
                <a:solidFill>
                  <a:schemeClr val="accent5">
                    <a:lumMod val="50000"/>
                  </a:schemeClr>
                </a:solidFill>
                <a:latin typeface="Calibri" panose="020F0502020204030204"/>
              </a:rPr>
              <a:t>Regulacija sastava tjelesnih tekućina životinja </a:t>
            </a:r>
            <a:r>
              <a:rPr lang="hr-HR" sz="280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/>
              </a:rPr>
              <a:t>vodenih staništa</a:t>
            </a:r>
            <a:endParaRPr lang="hr-HR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9" name="Rezervirano mjesto sadržaja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85984230"/>
              </p:ext>
            </p:extLst>
          </p:nvPr>
        </p:nvGraphicFramePr>
        <p:xfrm>
          <a:off x="989511" y="1149621"/>
          <a:ext cx="10212978" cy="2551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4326">
                  <a:extLst>
                    <a:ext uri="{9D8B030D-6E8A-4147-A177-3AD203B41FA5}">
                      <a16:colId xmlns:a16="http://schemas.microsoft.com/office/drawing/2014/main" xmlns="" val="838457723"/>
                    </a:ext>
                  </a:extLst>
                </a:gridCol>
                <a:gridCol w="3404326">
                  <a:extLst>
                    <a:ext uri="{9D8B030D-6E8A-4147-A177-3AD203B41FA5}">
                      <a16:colId xmlns:a16="http://schemas.microsoft.com/office/drawing/2014/main" xmlns="" val="2608073905"/>
                    </a:ext>
                  </a:extLst>
                </a:gridCol>
                <a:gridCol w="3404326">
                  <a:extLst>
                    <a:ext uri="{9D8B030D-6E8A-4147-A177-3AD203B41FA5}">
                      <a16:colId xmlns:a16="http://schemas.microsoft.com/office/drawing/2014/main" xmlns="" val="1343317980"/>
                    </a:ext>
                  </a:extLst>
                </a:gridCol>
              </a:tblGrid>
              <a:tr h="2551522"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6981350"/>
                  </a:ext>
                </a:extLst>
              </a:tr>
            </a:tbl>
          </a:graphicData>
        </a:graphic>
      </p:graphicFrame>
      <p:graphicFrame>
        <p:nvGraphicFramePr>
          <p:cNvPr id="10" name="Tablic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8186263"/>
              </p:ext>
            </p:extLst>
          </p:nvPr>
        </p:nvGraphicFramePr>
        <p:xfrm>
          <a:off x="989511" y="3803191"/>
          <a:ext cx="10212978" cy="248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4326">
                  <a:extLst>
                    <a:ext uri="{9D8B030D-6E8A-4147-A177-3AD203B41FA5}">
                      <a16:colId xmlns:a16="http://schemas.microsoft.com/office/drawing/2014/main" xmlns="" val="569019584"/>
                    </a:ext>
                  </a:extLst>
                </a:gridCol>
                <a:gridCol w="3404326">
                  <a:extLst>
                    <a:ext uri="{9D8B030D-6E8A-4147-A177-3AD203B41FA5}">
                      <a16:colId xmlns:a16="http://schemas.microsoft.com/office/drawing/2014/main" xmlns="" val="1027550282"/>
                    </a:ext>
                  </a:extLst>
                </a:gridCol>
                <a:gridCol w="3404326">
                  <a:extLst>
                    <a:ext uri="{9D8B030D-6E8A-4147-A177-3AD203B41FA5}">
                      <a16:colId xmlns:a16="http://schemas.microsoft.com/office/drawing/2014/main" xmlns="" val="3203791955"/>
                    </a:ext>
                  </a:extLst>
                </a:gridCol>
              </a:tblGrid>
              <a:tr h="2484395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55056108"/>
                  </a:ext>
                </a:extLst>
              </a:tr>
            </a:tbl>
          </a:graphicData>
        </a:graphic>
      </p:graphicFrame>
      <p:pic>
        <p:nvPicPr>
          <p:cNvPr id="11" name="Slika 1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634" r="27963"/>
          <a:stretch/>
        </p:blipFill>
        <p:spPr>
          <a:xfrm>
            <a:off x="1079863" y="3921984"/>
            <a:ext cx="3204754" cy="2246811"/>
          </a:xfrm>
          <a:prstGeom prst="rect">
            <a:avLst/>
          </a:prstGeom>
        </p:spPr>
      </p:pic>
      <p:sp>
        <p:nvSpPr>
          <p:cNvPr id="12" name="TekstniOkvir 11"/>
          <p:cNvSpPr txBox="1"/>
          <p:nvPr/>
        </p:nvSpPr>
        <p:spPr>
          <a:xfrm>
            <a:off x="1079863" y="5566547"/>
            <a:ext cx="1942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>
                <a:solidFill>
                  <a:schemeClr val="bg1"/>
                </a:solidFill>
              </a:rPr>
              <a:t>v</a:t>
            </a:r>
            <a:r>
              <a:rPr lang="hr-HR" sz="1600" dirty="0" smtClean="0">
                <a:solidFill>
                  <a:schemeClr val="bg1"/>
                </a:solidFill>
              </a:rPr>
              <a:t>eća koncentracija </a:t>
            </a:r>
            <a:r>
              <a:rPr lang="hr-HR" sz="1600" dirty="0">
                <a:solidFill>
                  <a:schemeClr val="bg1"/>
                </a:solidFill>
              </a:rPr>
              <a:t>s</a:t>
            </a:r>
            <a:r>
              <a:rPr lang="hr-HR" sz="1600" dirty="0" smtClean="0">
                <a:solidFill>
                  <a:schemeClr val="bg1"/>
                </a:solidFill>
              </a:rPr>
              <a:t>oli nego vode</a:t>
            </a:r>
            <a:endParaRPr lang="hr-HR" sz="1600" dirty="0">
              <a:solidFill>
                <a:schemeClr val="bg1"/>
              </a:solidFill>
            </a:endParaRPr>
          </a:p>
        </p:txBody>
      </p:sp>
      <p:pic>
        <p:nvPicPr>
          <p:cNvPr id="14" name="Slika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53012" y="1288868"/>
            <a:ext cx="3124291" cy="2290353"/>
          </a:xfrm>
          <a:prstGeom prst="rect">
            <a:avLst/>
          </a:prstGeom>
        </p:spPr>
      </p:pic>
      <p:pic>
        <p:nvPicPr>
          <p:cNvPr id="15" name="Slika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39252" y="1288868"/>
            <a:ext cx="3159125" cy="2290353"/>
          </a:xfrm>
          <a:prstGeom prst="rect">
            <a:avLst/>
          </a:prstGeom>
        </p:spPr>
      </p:pic>
      <p:pic>
        <p:nvPicPr>
          <p:cNvPr id="17" name="Slika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79863" y="1288869"/>
            <a:ext cx="3204754" cy="2290353"/>
          </a:xfrm>
          <a:prstGeom prst="rect">
            <a:avLst/>
          </a:prstGeom>
        </p:spPr>
      </p:pic>
      <p:pic>
        <p:nvPicPr>
          <p:cNvPr id="18" name="Slika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39253" y="3939456"/>
            <a:ext cx="3159124" cy="2211866"/>
          </a:xfrm>
          <a:prstGeom prst="rect">
            <a:avLst/>
          </a:prstGeom>
        </p:spPr>
      </p:pic>
      <p:sp>
        <p:nvSpPr>
          <p:cNvPr id="19" name="TekstniOkvir 18"/>
          <p:cNvSpPr txBox="1"/>
          <p:nvPr/>
        </p:nvSpPr>
        <p:spPr>
          <a:xfrm>
            <a:off x="2711268" y="6389634"/>
            <a:ext cx="84912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000" dirty="0" smtClean="0">
                <a:solidFill>
                  <a:schemeClr val="accent5">
                    <a:lumMod val="50000"/>
                  </a:schemeClr>
                </a:solidFill>
              </a:rPr>
              <a:t>a) </a:t>
            </a:r>
            <a:r>
              <a:rPr lang="hr-HR" sz="2000" dirty="0">
                <a:solidFill>
                  <a:schemeClr val="accent5">
                    <a:lumMod val="50000"/>
                  </a:schemeClr>
                </a:solidFill>
              </a:rPr>
              <a:t>u slatkovodnih riba (pastrva</a:t>
            </a:r>
            <a:r>
              <a:rPr lang="hr-HR" sz="2000" dirty="0" smtClean="0">
                <a:solidFill>
                  <a:schemeClr val="accent5">
                    <a:lumMod val="50000"/>
                  </a:schemeClr>
                </a:solidFill>
              </a:rPr>
              <a:t>)                               </a:t>
            </a:r>
            <a:r>
              <a:rPr lang="hr-HR" sz="2000" dirty="0" smtClean="0">
                <a:solidFill>
                  <a:schemeClr val="accent5">
                    <a:lumMod val="50000"/>
                  </a:schemeClr>
                </a:solidFill>
              </a:rPr>
              <a:t>b) </a:t>
            </a:r>
            <a:r>
              <a:rPr lang="hr-HR" sz="2000" dirty="0" smtClean="0">
                <a:solidFill>
                  <a:schemeClr val="accent5">
                    <a:lumMod val="50000"/>
                  </a:schemeClr>
                </a:solidFill>
              </a:rPr>
              <a:t>u morskih riba (kovač)</a:t>
            </a:r>
            <a:endParaRPr lang="hr-HR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0" name="TekstniOkvir 19"/>
          <p:cNvSpPr txBox="1"/>
          <p:nvPr/>
        </p:nvSpPr>
        <p:spPr>
          <a:xfrm>
            <a:off x="2172789" y="4778944"/>
            <a:ext cx="20465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/>
              <a:t>v</a:t>
            </a:r>
            <a:r>
              <a:rPr lang="hr-HR" sz="1600" b="1" dirty="0" smtClean="0"/>
              <a:t>eća koncentracija vode nego soli</a:t>
            </a:r>
            <a:endParaRPr lang="hr-HR" sz="1600" b="1" dirty="0"/>
          </a:p>
        </p:txBody>
      </p:sp>
      <p:sp>
        <p:nvSpPr>
          <p:cNvPr id="21" name="TekstniOkvir 20"/>
          <p:cNvSpPr txBox="1"/>
          <p:nvPr/>
        </p:nvSpPr>
        <p:spPr>
          <a:xfrm>
            <a:off x="1079863" y="1293056"/>
            <a:ext cx="2647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>
                <a:solidFill>
                  <a:schemeClr val="bg1"/>
                </a:solidFill>
              </a:rPr>
              <a:t>v</a:t>
            </a:r>
            <a:r>
              <a:rPr lang="hr-HR" sz="1600" dirty="0" smtClean="0">
                <a:solidFill>
                  <a:schemeClr val="bg1"/>
                </a:solidFill>
              </a:rPr>
              <a:t>eća koncentracija vode nego soli</a:t>
            </a:r>
            <a:endParaRPr lang="hr-HR" sz="1600" dirty="0">
              <a:solidFill>
                <a:schemeClr val="bg1"/>
              </a:solidFill>
            </a:endParaRPr>
          </a:p>
        </p:txBody>
      </p:sp>
      <p:sp>
        <p:nvSpPr>
          <p:cNvPr id="22" name="TekstniOkvir 21"/>
          <p:cNvSpPr txBox="1"/>
          <p:nvPr/>
        </p:nvSpPr>
        <p:spPr>
          <a:xfrm>
            <a:off x="1672046" y="2224091"/>
            <a:ext cx="256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b="1" dirty="0">
                <a:solidFill>
                  <a:srgbClr val="FFFF00"/>
                </a:solidFill>
              </a:rPr>
              <a:t>v</a:t>
            </a:r>
            <a:r>
              <a:rPr lang="hr-HR" sz="1600" b="1" dirty="0" smtClean="0">
                <a:solidFill>
                  <a:srgbClr val="FFFF00"/>
                </a:solidFill>
              </a:rPr>
              <a:t>eća koncentracija soli</a:t>
            </a:r>
          </a:p>
          <a:p>
            <a:r>
              <a:rPr lang="hr-HR" sz="1600" b="1" dirty="0" smtClean="0">
                <a:solidFill>
                  <a:srgbClr val="FFFF00"/>
                </a:solidFill>
              </a:rPr>
              <a:t>nego vode</a:t>
            </a:r>
            <a:endParaRPr lang="hr-HR" sz="1600" b="1" dirty="0">
              <a:solidFill>
                <a:srgbClr val="FFFF00"/>
              </a:solidFill>
            </a:endParaRPr>
          </a:p>
        </p:txBody>
      </p:sp>
      <p:sp>
        <p:nvSpPr>
          <p:cNvPr id="23" name="Strelica zakrivljena dolje 22"/>
          <p:cNvSpPr/>
          <p:nvPr/>
        </p:nvSpPr>
        <p:spPr>
          <a:xfrm>
            <a:off x="5885724" y="1754721"/>
            <a:ext cx="1071154" cy="605302"/>
          </a:xfrm>
          <a:prstGeom prst="curved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sol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24" name="Strelica zakrivljena gore 23"/>
          <p:cNvSpPr/>
          <p:nvPr/>
        </p:nvSpPr>
        <p:spPr>
          <a:xfrm>
            <a:off x="4798423" y="2679786"/>
            <a:ext cx="1053737" cy="61205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voda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25" name="Strelica zakrivljena dolje 24"/>
          <p:cNvSpPr/>
          <p:nvPr/>
        </p:nvSpPr>
        <p:spPr>
          <a:xfrm rot="1504309">
            <a:off x="8244374" y="1799345"/>
            <a:ext cx="1115855" cy="56927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voda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26" name="Strelica zakrivljena gore 25"/>
          <p:cNvSpPr/>
          <p:nvPr/>
        </p:nvSpPr>
        <p:spPr>
          <a:xfrm rot="18805823">
            <a:off x="8284467" y="2839633"/>
            <a:ext cx="1114698" cy="613603"/>
          </a:xfrm>
          <a:prstGeom prst="curved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sol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27" name="Strelica zakrivljena dolje 26"/>
          <p:cNvSpPr/>
          <p:nvPr/>
        </p:nvSpPr>
        <p:spPr>
          <a:xfrm rot="5970480">
            <a:off x="10053426" y="2431655"/>
            <a:ext cx="1135612" cy="754423"/>
          </a:xfrm>
          <a:prstGeom prst="curved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mokraća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28" name="Strelica zakrivljena dolje 27"/>
          <p:cNvSpPr/>
          <p:nvPr/>
        </p:nvSpPr>
        <p:spPr>
          <a:xfrm rot="964120">
            <a:off x="4981414" y="4151726"/>
            <a:ext cx="1219200" cy="629693"/>
          </a:xfrm>
          <a:prstGeom prst="curved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sol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29" name="Strelica zakrivljena ulijevo 28"/>
          <p:cNvSpPr/>
          <p:nvPr/>
        </p:nvSpPr>
        <p:spPr>
          <a:xfrm rot="1442249">
            <a:off x="5793585" y="5134537"/>
            <a:ext cx="763048" cy="111407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voda</a:t>
            </a:r>
            <a:endParaRPr lang="hr-HR" dirty="0">
              <a:solidFill>
                <a:schemeClr val="tx1"/>
              </a:solidFill>
            </a:endParaRPr>
          </a:p>
        </p:txBody>
      </p:sp>
      <p:pic>
        <p:nvPicPr>
          <p:cNvPr id="30" name="Slika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35595" y="3921984"/>
            <a:ext cx="3159124" cy="2211866"/>
          </a:xfrm>
          <a:prstGeom prst="rect">
            <a:avLst/>
          </a:prstGeom>
        </p:spPr>
      </p:pic>
      <p:sp>
        <p:nvSpPr>
          <p:cNvPr id="31" name="Strelica zakrivljena udesno 30"/>
          <p:cNvSpPr/>
          <p:nvPr/>
        </p:nvSpPr>
        <p:spPr>
          <a:xfrm rot="2546617">
            <a:off x="7888412" y="3873063"/>
            <a:ext cx="817667" cy="127722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Piju vodu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2" name="Strelica zakrivljena ulijevo 31"/>
          <p:cNvSpPr/>
          <p:nvPr/>
        </p:nvSpPr>
        <p:spPr>
          <a:xfrm rot="929695">
            <a:off x="8568272" y="5130457"/>
            <a:ext cx="832670" cy="872179"/>
          </a:xfrm>
          <a:prstGeom prst="curved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sol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3" name="Strelica zakrivljena gore 32"/>
          <p:cNvSpPr/>
          <p:nvPr/>
        </p:nvSpPr>
        <p:spPr>
          <a:xfrm rot="19245592">
            <a:off x="9596934" y="4241074"/>
            <a:ext cx="1197430" cy="60089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voda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5" name="Strelica zakrivljena gore 34"/>
          <p:cNvSpPr/>
          <p:nvPr/>
        </p:nvSpPr>
        <p:spPr>
          <a:xfrm rot="1605833">
            <a:off x="9754237" y="5239393"/>
            <a:ext cx="1224368" cy="735022"/>
          </a:xfrm>
          <a:prstGeom prst="curved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chemeClr val="tx1"/>
                </a:solidFill>
              </a:rPr>
              <a:t>mokraća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867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dirty="0" smtClean="0">
                <a:latin typeface="+mn-lt"/>
              </a:rPr>
              <a:t>Beskralježnjaci</a:t>
            </a:r>
            <a:endParaRPr lang="hr-HR" sz="2800" dirty="0">
              <a:latin typeface="+mn-lt"/>
            </a:endParaRPr>
          </a:p>
        </p:txBody>
      </p:sp>
      <p:sp>
        <p:nvSpPr>
          <p:cNvPr id="6" name="Rezervirano mjesto teksta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hr-HR" sz="2400" dirty="0" smtClean="0"/>
          </a:p>
          <a:p>
            <a:r>
              <a:rPr lang="hr-HR" sz="2400" dirty="0" smtClean="0"/>
              <a:t>- otpadne tvari uklanjaju se </a:t>
            </a:r>
            <a:r>
              <a:rPr lang="hr-HR" sz="2400" dirty="0" err="1" smtClean="0"/>
              <a:t>ticalnim</a:t>
            </a:r>
            <a:r>
              <a:rPr lang="hr-HR" sz="2400" dirty="0" smtClean="0"/>
              <a:t> žlijezdama, </a:t>
            </a:r>
            <a:r>
              <a:rPr lang="hr-HR" sz="2400" dirty="0" err="1" smtClean="0"/>
              <a:t>vodožilnim</a:t>
            </a:r>
            <a:r>
              <a:rPr lang="hr-HR" sz="2400" dirty="0" smtClean="0"/>
              <a:t> sustavom ili difuzijom preko površine tijela</a:t>
            </a:r>
            <a:endParaRPr lang="hr-HR" sz="2400" dirty="0"/>
          </a:p>
        </p:txBody>
      </p:sp>
      <p:pic>
        <p:nvPicPr>
          <p:cNvPr id="7" name="Picture 8" descr="rad67A16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72025" y="2392974"/>
            <a:ext cx="3222444" cy="2102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radC3643.jpg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72025" y="4684714"/>
            <a:ext cx="3222444" cy="200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 descr="rad14422.jpg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27135" y="93691"/>
            <a:ext cx="3167334" cy="21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6" descr="rad9E872.jpg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58119" y="93691"/>
            <a:ext cx="2527891" cy="1752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 descr="radDF1EE.jpg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58120" y="2030118"/>
            <a:ext cx="334645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2" descr="rad383A2.jpg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4588" y="4040778"/>
            <a:ext cx="3131320" cy="2157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0" descr="radB0222.jpg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58119" y="4446044"/>
            <a:ext cx="3346451" cy="224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42605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Regulacija sastava tjelesnih tekućina </a:t>
            </a:r>
            <a:r>
              <a:rPr lang="hr-HR" sz="28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ostalih živih bića</a:t>
            </a:r>
            <a:endParaRPr lang="hr-HR" sz="28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6" name="Rezervirano mjesto sadržaja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endParaRPr lang="hr-HR" sz="2400" dirty="0" smtClean="0"/>
          </a:p>
          <a:p>
            <a:pPr>
              <a:buFontTx/>
              <a:buChar char="-"/>
            </a:pPr>
            <a:r>
              <a:rPr lang="hr-HR" sz="2400" dirty="0" smtClean="0"/>
              <a:t>održavanje </a:t>
            </a:r>
            <a:r>
              <a:rPr lang="hr-HR" sz="2400" dirty="0" err="1" smtClean="0"/>
              <a:t>homeostaze</a:t>
            </a:r>
            <a:r>
              <a:rPr lang="hr-HR" sz="2400" dirty="0" smtClean="0"/>
              <a:t> difuzijom, osmozom, transpiracijom i posebnim </a:t>
            </a:r>
            <a:r>
              <a:rPr lang="hr-HR" sz="2400" dirty="0" err="1" smtClean="0"/>
              <a:t>organelima</a:t>
            </a:r>
            <a:r>
              <a:rPr lang="hr-HR" sz="2400" dirty="0" smtClean="0"/>
              <a:t> (</a:t>
            </a:r>
            <a:r>
              <a:rPr lang="hr-HR" sz="2400" dirty="0" err="1" smtClean="0"/>
              <a:t>kontraktilnim</a:t>
            </a:r>
            <a:r>
              <a:rPr lang="hr-HR" sz="2400" dirty="0" smtClean="0"/>
              <a:t> vakuolama)</a:t>
            </a:r>
          </a:p>
          <a:p>
            <a:pPr marL="0" indent="0">
              <a:buNone/>
            </a:pPr>
            <a:endParaRPr lang="hr-HR" sz="2400" dirty="0" smtClean="0">
              <a:hlinkClick r:id="rId2"/>
            </a:endParaRPr>
          </a:p>
          <a:p>
            <a:pPr marL="0" indent="0">
              <a:buNone/>
            </a:pPr>
            <a:r>
              <a:rPr lang="hr-HR" sz="2400" dirty="0" smtClean="0">
                <a:hlinkClick r:id="rId2"/>
              </a:rPr>
              <a:t>Zanimljivosti</a:t>
            </a:r>
            <a:endParaRPr lang="hr-HR" sz="2400" dirty="0" smtClean="0"/>
          </a:p>
          <a:p>
            <a:pPr marL="0" indent="0">
              <a:buNone/>
            </a:pPr>
            <a:endParaRPr lang="hr-HR" sz="2400" dirty="0" smtClean="0">
              <a:hlinkClick r:id="rId2"/>
            </a:endParaRPr>
          </a:p>
          <a:p>
            <a:pPr marL="0" indent="0">
              <a:buNone/>
            </a:pPr>
            <a:r>
              <a:rPr lang="hr-HR" sz="2400" dirty="0" smtClean="0">
                <a:hlinkClick r:id="rId2"/>
              </a:rPr>
              <a:t>Vizualno</a:t>
            </a:r>
            <a:endParaRPr lang="hr-HR" sz="2400" dirty="0"/>
          </a:p>
        </p:txBody>
      </p:sp>
      <p:sp>
        <p:nvSpPr>
          <p:cNvPr id="7" name="Rezervirano mjesto sadržaja 6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801598"/>
          </a:xfrm>
        </p:spPr>
        <p:txBody>
          <a:bodyPr>
            <a:normAutofit/>
          </a:bodyPr>
          <a:lstStyle/>
          <a:p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pPr marL="0" indent="0" algn="ctr">
              <a:buNone/>
            </a:pPr>
            <a:endParaRPr lang="hr-HR" sz="2000" dirty="0" smtClean="0"/>
          </a:p>
          <a:p>
            <a:pPr marL="0" indent="0" algn="ctr">
              <a:buNone/>
            </a:pPr>
            <a:endParaRPr lang="hr-HR" sz="2000" dirty="0"/>
          </a:p>
          <a:p>
            <a:pPr marL="0" indent="0" algn="ctr">
              <a:buNone/>
            </a:pPr>
            <a:r>
              <a:rPr lang="hr-HR" sz="2000" dirty="0" smtClean="0"/>
              <a:t>Put vode u biljaka</a:t>
            </a:r>
            <a:endParaRPr lang="hr-HR" sz="2000" dirty="0"/>
          </a:p>
        </p:txBody>
      </p:sp>
      <p:pic>
        <p:nvPicPr>
          <p:cNvPr id="8" name="Picture 7" descr="radA097E.jpg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74971" y="1538560"/>
            <a:ext cx="4572001" cy="4638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trelica gore 14"/>
          <p:cNvSpPr/>
          <p:nvPr/>
        </p:nvSpPr>
        <p:spPr>
          <a:xfrm>
            <a:off x="8725071" y="1901900"/>
            <a:ext cx="165463" cy="4180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6" name="Strelica gore 15"/>
          <p:cNvSpPr/>
          <p:nvPr/>
        </p:nvSpPr>
        <p:spPr>
          <a:xfrm rot="-3660000">
            <a:off x="7926477" y="2869068"/>
            <a:ext cx="165463" cy="4180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7" name="Strelica gore 16"/>
          <p:cNvSpPr/>
          <p:nvPr/>
        </p:nvSpPr>
        <p:spPr>
          <a:xfrm rot="3900000">
            <a:off x="9546312" y="2665493"/>
            <a:ext cx="165463" cy="4180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8" name="Strelica gore 17"/>
          <p:cNvSpPr/>
          <p:nvPr/>
        </p:nvSpPr>
        <p:spPr>
          <a:xfrm>
            <a:off x="8805626" y="3772561"/>
            <a:ext cx="165463" cy="4180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9" name="Strelica gore 18"/>
          <p:cNvSpPr/>
          <p:nvPr/>
        </p:nvSpPr>
        <p:spPr>
          <a:xfrm rot="-4560000">
            <a:off x="9443528" y="4159254"/>
            <a:ext cx="165463" cy="4180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2" name="Strelica gore 21"/>
          <p:cNvSpPr/>
          <p:nvPr/>
        </p:nvSpPr>
        <p:spPr>
          <a:xfrm>
            <a:off x="8763000" y="3078075"/>
            <a:ext cx="165463" cy="4180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5" name="Strelica gore 24"/>
          <p:cNvSpPr/>
          <p:nvPr/>
        </p:nvSpPr>
        <p:spPr>
          <a:xfrm rot="3900000">
            <a:off x="8047203" y="4235071"/>
            <a:ext cx="165463" cy="4180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6" name="Strelica gore 25"/>
          <p:cNvSpPr/>
          <p:nvPr/>
        </p:nvSpPr>
        <p:spPr>
          <a:xfrm rot="1380000">
            <a:off x="8653742" y="4557207"/>
            <a:ext cx="165463" cy="4180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9564" y="3965110"/>
            <a:ext cx="857022" cy="957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9564" y="4923044"/>
            <a:ext cx="857022" cy="957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23046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254</Words>
  <Application>Microsoft Office PowerPoint</Application>
  <PresentationFormat>Custom</PresentationFormat>
  <Paragraphs>96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Tema sustava Office</vt:lpstr>
      <vt:lpstr>Reguliraju li živa bića sastav tjelesnih tekućina na jednak način</vt:lpstr>
      <vt:lpstr> - štetni dušični spojevi (amonijak, urea i mokraćna kiselina) nastali metabolizmom bjelančevina odstranjuju se mokraćom                                                                                                                             Istraži </vt:lpstr>
      <vt:lpstr>Regulacija sastava tjelesnih tekućina životinja kopnenih staništa</vt:lpstr>
      <vt:lpstr>Sisavci:</vt:lpstr>
      <vt:lpstr>Ptice:</vt:lpstr>
      <vt:lpstr>Beskralježnjaci</vt:lpstr>
      <vt:lpstr>Regulacija sastava tjelesnih tekućina životinja vodenih staništa</vt:lpstr>
      <vt:lpstr>Beskralježnjaci</vt:lpstr>
      <vt:lpstr>Regulacija sastava tjelesnih tekućina ostalih živih bića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Održavanje ravnotežnih uvjeta u organizmu</dc:title>
  <dc:creator>Sanja Irić Šironja</dc:creator>
  <cp:lastModifiedBy>sk-mpovalec</cp:lastModifiedBy>
  <cp:revision>58</cp:revision>
  <dcterms:created xsi:type="dcterms:W3CDTF">2019-08-12T09:58:08Z</dcterms:created>
  <dcterms:modified xsi:type="dcterms:W3CDTF">2020-08-24T06:39:45Z</dcterms:modified>
</cp:coreProperties>
</file>